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43891200" cy="32918400"/>
  <p:notesSz cx="32100838" cy="43073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5">
          <p15:clr>
            <a:srgbClr val="A4A3A4"/>
          </p15:clr>
        </p15:guide>
        <p15:guide id="2" orient="horz" pos="20196">
          <p15:clr>
            <a:srgbClr val="A4A3A4"/>
          </p15:clr>
        </p15:guide>
        <p15:guide id="3" pos="6912">
          <p15:clr>
            <a:srgbClr val="A4A3A4"/>
          </p15:clr>
        </p15:guide>
        <p15:guide id="4" pos="20736">
          <p15:clr>
            <a:srgbClr val="A4A3A4"/>
          </p15:clr>
        </p15:guide>
        <p15:guide id="5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2D00"/>
    <a:srgbClr val="A50021"/>
    <a:srgbClr val="008000"/>
    <a:srgbClr val="EAEAEA"/>
    <a:srgbClr val="C0C0C0"/>
    <a:srgbClr val="0046D2"/>
    <a:srgbClr val="FF0000"/>
    <a:srgbClr val="698ED9"/>
    <a:srgbClr val="A7C4FF"/>
    <a:srgbClr val="003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7" autoAdjust="0"/>
  </p:normalViewPr>
  <p:slideViewPr>
    <p:cSldViewPr snapToGrid="0">
      <p:cViewPr varScale="1">
        <p:scale>
          <a:sx n="13" d="100"/>
          <a:sy n="13" d="100"/>
        </p:scale>
        <p:origin x="1480" y="52"/>
      </p:cViewPr>
      <p:guideLst>
        <p:guide orient="horz" pos="10365"/>
        <p:guide orient="horz" pos="20196"/>
        <p:guide pos="6912"/>
        <p:guide pos="2073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800" dirty="0"/>
              <a:t>Are</a:t>
            </a:r>
            <a:r>
              <a:rPr lang="en-US" altLang="ja-JP" sz="2800" baseline="0" dirty="0"/>
              <a:t> you aware of the plastic pollution problem?</a:t>
            </a:r>
            <a:endParaRPr lang="en-US" altLang="ja-JP" sz="2800" dirty="0"/>
          </a:p>
        </c:rich>
      </c:tx>
      <c:layout>
        <c:manualLayout>
          <c:xMode val="edge"/>
          <c:yMode val="edge"/>
          <c:x val="0.1193986768603077"/>
          <c:y val="1.2380029299866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665269460852027"/>
          <c:y val="0.28368709498204908"/>
          <c:w val="0.54908434937159678"/>
          <c:h val="0.7108195019835322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147-48C2-A0C2-10943F9E204E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147-48C2-A0C2-10943F9E204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147-48C2-A0C2-10943F9E204E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47-48C2-A0C2-10943F9E204E}"/>
                </c:ext>
              </c:extLst>
            </c:dLbl>
            <c:dLbl>
              <c:idx val="1"/>
              <c:layout>
                <c:manualLayout>
                  <c:x val="-9.0897960500839037E-2"/>
                  <c:y val="-0.252823127056849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800" dirty="0"/>
                      <a:t>YES</a:t>
                    </a:r>
                  </a:p>
                  <a:p>
                    <a:pPr>
                      <a:defRPr sz="2800"/>
                    </a:pPr>
                    <a:r>
                      <a:rPr lang="en-US" altLang="ja-JP" sz="2800" dirty="0"/>
                      <a:t>86.7%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47-48C2-A0C2-10943F9E204E}"/>
                </c:ext>
              </c:extLst>
            </c:dLbl>
            <c:dLbl>
              <c:idx val="2"/>
              <c:layout>
                <c:manualLayout>
                  <c:x val="9.7911318724707458E-2"/>
                  <c:y val="0.216027799719386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800" dirty="0"/>
                      <a:t>NO</a:t>
                    </a:r>
                    <a:r>
                      <a:rPr lang="en-US" altLang="ja-JP" sz="2800" baseline="0" dirty="0"/>
                      <a:t> 13.3%</a:t>
                    </a:r>
                    <a:r>
                      <a:rPr lang="en-US" altLang="ja-JP" sz="280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47-48C2-A0C2-10943F9E20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 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47-48C2-A0C2-10943F9E204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800" dirty="0"/>
              <a:t>Do</a:t>
            </a:r>
            <a:r>
              <a:rPr lang="en-US" altLang="ja-JP" sz="2800" baseline="0" dirty="0"/>
              <a:t> you agree of using alternative plastic?</a:t>
            </a:r>
            <a:endParaRPr lang="en-US" altLang="ja-JP" sz="2800" dirty="0"/>
          </a:p>
        </c:rich>
      </c:tx>
      <c:layout>
        <c:manualLayout>
          <c:xMode val="edge"/>
          <c:yMode val="edge"/>
          <c:x val="0.1193986768603077"/>
          <c:y val="1.2380029299866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7354864540237555"/>
          <c:y val="0.15348570843606438"/>
          <c:w val="0.65433464884686021"/>
          <c:h val="0.828620663124961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E4E-490B-ADB9-A004373DB235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E4E-490B-ADB9-A004373DB235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E4E-490B-ADB9-A004373DB235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4E-490B-ADB9-A004373DB235}"/>
                </c:ext>
              </c:extLst>
            </c:dLbl>
            <c:dLbl>
              <c:idx val="1"/>
              <c:layout>
                <c:manualLayout>
                  <c:x val="-9.0897960500839037E-2"/>
                  <c:y val="-0.252823127056849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800" dirty="0"/>
                      <a:t>YES</a:t>
                    </a:r>
                  </a:p>
                  <a:p>
                    <a:pPr>
                      <a:defRPr sz="2800"/>
                    </a:pPr>
                    <a:r>
                      <a:rPr lang="en-US" altLang="ja-JP" sz="2800" dirty="0"/>
                      <a:t>87.3%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4E-490B-ADB9-A004373DB235}"/>
                </c:ext>
              </c:extLst>
            </c:dLbl>
            <c:dLbl>
              <c:idx val="2"/>
              <c:layout>
                <c:manualLayout>
                  <c:x val="0.1266473473602685"/>
                  <c:y val="0.160227292568960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800" baseline="0" dirty="0"/>
                      <a:t>Not Sure 12.7%</a:t>
                    </a:r>
                    <a:r>
                      <a:rPr lang="en-US" altLang="ja-JP" sz="280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4E-490B-ADB9-A004373DB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 </c:v>
                </c:pt>
                <c:pt idx="1">
                  <c:v>YES</c:v>
                </c:pt>
                <c:pt idx="2">
                  <c:v>Maybe Not Sure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0</c:v>
                </c:pt>
                <c:pt idx="1">
                  <c:v>62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4E-490B-ADB9-A004373DB23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800" dirty="0"/>
              <a:t>Do</a:t>
            </a:r>
            <a:r>
              <a:rPr lang="en-US" altLang="ja-JP" sz="2800" baseline="0" dirty="0"/>
              <a:t> you try to use plastic alternatives?</a:t>
            </a:r>
            <a:endParaRPr lang="en-US" altLang="ja-JP" sz="2800" dirty="0"/>
          </a:p>
        </c:rich>
      </c:tx>
      <c:layout>
        <c:manualLayout>
          <c:xMode val="edge"/>
          <c:yMode val="edge"/>
          <c:x val="8.6896714101633923E-2"/>
          <c:y val="1.9223429075077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1904736584278667"/>
          <c:y val="0.24239557457175631"/>
          <c:w val="0.53460111376724784"/>
          <c:h val="0.661626725255441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37-4D07-A5F6-5DA0A856168A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37-4D07-A5F6-5DA0A856168A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F37-4D07-A5F6-5DA0A856168A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37-4D07-A5F6-5DA0A856168A}"/>
                </c:ext>
              </c:extLst>
            </c:dLbl>
            <c:dLbl>
              <c:idx val="1"/>
              <c:layout>
                <c:manualLayout>
                  <c:x val="-0.21368313191635532"/>
                  <c:y val="9.459272802450995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800" dirty="0"/>
                      <a:t>YES</a:t>
                    </a:r>
                  </a:p>
                  <a:p>
                    <a:pPr>
                      <a:defRPr sz="2800"/>
                    </a:pPr>
                    <a:r>
                      <a:rPr lang="en-US" altLang="ja-JP" sz="2800" dirty="0"/>
                      <a:t>33.3%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37-4D07-A5F6-5DA0A856168A}"/>
                </c:ext>
              </c:extLst>
            </c:dLbl>
            <c:dLbl>
              <c:idx val="2"/>
              <c:layout>
                <c:manualLayout>
                  <c:x val="0.23318161480213254"/>
                  <c:y val="-0.170874665663680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altLang="ja-JP" sz="2800" dirty="0"/>
                      <a:t>NO</a:t>
                    </a:r>
                    <a:r>
                      <a:rPr lang="en-US" altLang="ja-JP" sz="2800" baseline="0" dirty="0"/>
                      <a:t> 66.7%</a:t>
                    </a:r>
                    <a:r>
                      <a:rPr lang="en-US" altLang="ja-JP" sz="280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37-4D07-A5F6-5DA0A8561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 </c:v>
                </c:pt>
                <c:pt idx="1">
                  <c:v>YES</c:v>
                </c:pt>
                <c:pt idx="2">
                  <c:v>NO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37-4D07-A5F6-5DA0A856168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13910367" cy="215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t" anchorCtr="0" compatLnSpc="1">
            <a:prstTxWarp prst="textNoShape">
              <a:avLst/>
            </a:prstTxWarp>
          </a:bodyPr>
          <a:lstStyle>
            <a:lvl1pPr algn="l">
              <a:defRPr sz="56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8182887" y="5"/>
            <a:ext cx="13910367" cy="215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t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84788" y="3225800"/>
            <a:ext cx="21539200" cy="1615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210089" y="20463681"/>
            <a:ext cx="25680669" cy="1938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912558"/>
            <a:ext cx="13910367" cy="215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b" anchorCtr="0" compatLnSpc="1">
            <a:prstTxWarp prst="textNoShape">
              <a:avLst/>
            </a:prstTxWarp>
          </a:bodyPr>
          <a:lstStyle>
            <a:lvl1pPr algn="l">
              <a:defRPr sz="56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8182887" y="40912558"/>
            <a:ext cx="13910367" cy="215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0838" tIns="215417" rIns="430838" bIns="215417" numCol="1" anchor="b" anchorCtr="0" compatLnSpc="1">
            <a:prstTxWarp prst="textNoShape">
              <a:avLst/>
            </a:prstTxWarp>
          </a:bodyPr>
          <a:lstStyle>
            <a:lvl1pPr algn="r">
              <a:defRPr sz="5600"/>
            </a:lvl1pPr>
          </a:lstStyle>
          <a:p>
            <a:fld id="{1CF43D00-9215-4D61-8FB8-4C30B5785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85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569DF1-7A70-4E5D-8A7C-6436346665BD}" type="slidenum">
              <a:rPr kumimoji="0" lang="en-US" sz="5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5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35811743" y="32383849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/>
          <p:nvPr userDrawn="1"/>
        </p:nvSpPr>
        <p:spPr>
          <a:xfrm>
            <a:off x="39953530" y="32299394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stersession.com/order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7030A0"/>
            </a:gs>
            <a:gs pos="50000">
              <a:schemeClr val="accent6">
                <a:lumMod val="20000"/>
                <a:lumOff val="80000"/>
              </a:scheme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113538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2" name="AutoShape 31"/>
          <p:cNvSpPr>
            <a:spLocks noChangeArrowheads="1"/>
          </p:cNvSpPr>
          <p:nvPr/>
        </p:nvSpPr>
        <p:spPr bwMode="auto">
          <a:xfrm>
            <a:off x="22098000" y="6096000"/>
            <a:ext cx="10363200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579437" y="5851525"/>
            <a:ext cx="9883775" cy="2598420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000125" y="9070975"/>
            <a:ext cx="9344025" cy="176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Background of the Plastic pollution</a:t>
            </a:r>
          </a:p>
          <a:p>
            <a:pPr marL="685800" marR="0" lvl="0" indent="-68580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Alternatives to plastic</a:t>
            </a:r>
          </a:p>
          <a:p>
            <a:pPr marL="685800" marR="0" lvl="0" indent="-68580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5400" b="1" dirty="0">
                <a:solidFill>
                  <a:srgbClr val="000000"/>
                </a:solidFill>
                <a:latin typeface="Times New Roman" pitchFamily="18" charset="0"/>
              </a:rPr>
              <a:t>Traditional way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Your Target </a:t>
            </a:r>
          </a:p>
          <a:p>
            <a:pPr marL="685800" marR="0" lvl="0" indent="-68580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Suppliers</a:t>
            </a:r>
          </a:p>
          <a:p>
            <a:pPr marL="685800" marR="0" lvl="0" indent="-68580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Consumers</a:t>
            </a:r>
          </a:p>
          <a:p>
            <a:pPr marR="0" lvl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Place and Occasion</a:t>
            </a:r>
          </a:p>
          <a:p>
            <a:pPr marL="685800" marR="0" lvl="0" indent="-68580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5400" b="1" dirty="0">
                <a:solidFill>
                  <a:srgbClr val="000000"/>
                </a:solidFill>
                <a:latin typeface="Times New Roman" pitchFamily="18" charset="0"/>
              </a:rPr>
              <a:t>Video: Indian local market</a:t>
            </a:r>
          </a:p>
          <a:p>
            <a:pPr marL="685800" marR="0" lvl="0" indent="-68580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Fieldw</a:t>
            </a:r>
            <a:r>
              <a:rPr lang="en-US" sz="5400" b="1" dirty="0" err="1">
                <a:solidFill>
                  <a:srgbClr val="000000"/>
                </a:solidFill>
                <a:latin typeface="Times New Roman" pitchFamily="18" charset="0"/>
              </a:rPr>
              <a:t>ork</a:t>
            </a:r>
            <a:r>
              <a:rPr lang="en-US" sz="5400" b="1" dirty="0">
                <a:solidFill>
                  <a:srgbClr val="000000"/>
                </a:solidFill>
                <a:latin typeface="Times New Roman" pitchFamily="18" charset="0"/>
              </a:rPr>
              <a:t>: Kamakura (Komachi-</a:t>
            </a:r>
            <a:r>
              <a:rPr lang="en-US" sz="5400" b="1" dirty="0" err="1">
                <a:solidFill>
                  <a:srgbClr val="000000"/>
                </a:solidFill>
                <a:latin typeface="Times New Roman" pitchFamily="18" charset="0"/>
              </a:rPr>
              <a:t>dori</a:t>
            </a:r>
            <a:r>
              <a:rPr lang="en-US" sz="5400" b="1" dirty="0">
                <a:solidFill>
                  <a:srgbClr val="000000"/>
                </a:solidFill>
                <a:latin typeface="Times New Roman" pitchFamily="18" charset="0"/>
              </a:rPr>
              <a:t>, Rock Festival)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Test Interview at Waseda Campus</a:t>
            </a: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>
                <a:solidFill>
                  <a:srgbClr val="000000"/>
                </a:solidFill>
                <a:latin typeface="Times New Roman" pitchFamily="18" charset="0"/>
              </a:rPr>
              <a:t>- Target: students and residents around Waseda University from Japan and the US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4389438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1582400" y="6553200"/>
            <a:ext cx="98298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Question or Methods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3351788" y="6559550"/>
            <a:ext cx="9829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Conclusions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85800" y="381000"/>
            <a:ext cx="42519600" cy="5257800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79437" y="999164"/>
            <a:ext cx="40919400" cy="386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Our Non Plastic Revolution</a:t>
            </a:r>
          </a:p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solidFill>
                  <a:srgbClr val="000000"/>
                </a:solidFill>
              </a:rPr>
              <a:t>Opportunity for those who are eager to use alternative plastic</a:t>
            </a:r>
            <a:endParaRPr kumimoji="0" lang="en-US" sz="8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i="1" dirty="0">
                <a:solidFill>
                  <a:srgbClr val="000000"/>
                </a:solidFill>
              </a:rPr>
              <a:t>Naho </a:t>
            </a:r>
            <a:r>
              <a:rPr lang="en-US" sz="4800" b="1" i="1" dirty="0" err="1">
                <a:solidFill>
                  <a:srgbClr val="000000"/>
                </a:solidFill>
              </a:rPr>
              <a:t>Chujo</a:t>
            </a: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(School of </a:t>
            </a:r>
            <a:r>
              <a:rPr lang="en-US" sz="4800" b="1" i="1" dirty="0">
                <a:solidFill>
                  <a:srgbClr val="000000"/>
                </a:solidFill>
              </a:rPr>
              <a:t>Creative Science Engineering</a:t>
            </a:r>
            <a:r>
              <a:rPr kumimoji="0" 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</a:t>
            </a:r>
            <a:endParaRPr kumimoji="0" lang="en-US" sz="8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000125" y="1447017"/>
            <a:ext cx="5850844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Kamakura Fieldwork</a:t>
            </a:r>
          </a:p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33673256" y="20948078"/>
            <a:ext cx="10042846" cy="10412291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wrap="square" lIns="61170" tIns="30584" rIns="61170" bIns="30584">
            <a:spAutoFit/>
          </a:bodyPr>
          <a:lstStyle/>
          <a:p>
            <a:pPr marL="514350" marR="0" lvl="0" indent="-51435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Spread the ways how to prevent plastic use and the reason for doing it around people.</a:t>
            </a:r>
          </a:p>
          <a:p>
            <a:pPr marR="0" lvl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    At first, it is essential for people understand the problem.</a:t>
            </a:r>
          </a:p>
          <a:p>
            <a:pPr marL="514350" marR="0" lvl="0" indent="-51435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R="0" lvl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2. Decide what kind of plastic alternatives is appropriate for each situation.</a:t>
            </a:r>
          </a:p>
          <a:p>
            <a:pPr marR="0" lvl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400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Paper plastic, a metal straw, bio-plastic, eco-bag, not supplying plastic bag…</a:t>
            </a:r>
          </a:p>
          <a:p>
            <a:pPr marL="514350" marR="0" lvl="0" indent="-51435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4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R="0" lvl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40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R="0" lvl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</a:rPr>
              <a:t>3. Build a system where people use the alternative, not plastic.</a:t>
            </a:r>
          </a:p>
          <a:p>
            <a:pPr marR="0" lvl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000" b="1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sz="4000" dirty="0">
                <a:solidFill>
                  <a:srgbClr val="000000"/>
                </a:solidFill>
                <a:latin typeface="Times New Roman" pitchFamily="18" charset="0"/>
              </a:rPr>
              <a:t>it may be policy level, city level, local level or individual level. It is important to activate and connect each level activities.</a:t>
            </a: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514350" marR="0" lvl="0" indent="-51435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4000" b="1" i="0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AutoNum type="arabicPeriod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87" name="Text Box 39"/>
          <p:cNvSpPr txBox="1">
            <a:spLocks noChangeArrowheads="1"/>
          </p:cNvSpPr>
          <p:nvPr/>
        </p:nvSpPr>
        <p:spPr bwMode="auto">
          <a:xfrm>
            <a:off x="22390100" y="8829675"/>
            <a:ext cx="9766300" cy="783927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A1.</a:t>
            </a: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YES</a:t>
            </a: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13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</a:rPr>
              <a:t>/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NO</a:t>
            </a: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</a:rPr>
              <a:t>A2.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</a:rPr>
              <a:t>YES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</a:rPr>
              <a:t>13/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</a:rPr>
              <a:t>NO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A3.</a:t>
            </a: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・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Using</a:t>
            </a: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my</a:t>
            </a:r>
            <a:r>
              <a:rPr kumimoji="0" lang="ja-JP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bag/ Refusing a plastic bag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A4-a bio-plastic. YES 11/ Maybe Not Sure 4 / NO 0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4-b paper containers YES 15 / Maybe Not Sure 0 / NO 0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4-c an eco-bag/ prohibition of a plastic bag YES 14 / Maybe Not Sure 2 / NO 0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4-d reusable utensils YES 14 / Maybe Not Sure 1 / NO 0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4-e edible water bottle YES 8 / Maybe Not Sure 2 / NO 0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A5. YES 13 / NO 0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A6. Reusing after washing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A6(Rock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</a:rPr>
              <a:t>fes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ver.) Changing the name such as no-plastic </a:t>
            </a:r>
            <a:r>
              <a:rPr lang="en-US" sz="3200" dirty="0" err="1">
                <a:solidFill>
                  <a:srgbClr val="000000"/>
                </a:solidFill>
                <a:latin typeface="Times New Roman" pitchFamily="18" charset="0"/>
              </a:rPr>
              <a:t>fes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Comments: The price is affordable for me up to 1.2 times 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Spontaneous conservation will raise the tourists’ conscious to environment.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33558163" y="8872538"/>
            <a:ext cx="9690100" cy="801471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 lIns="61170" tIns="30584" rIns="61170" bIns="30584">
            <a:spAutoFit/>
          </a:bodyPr>
          <a:lstStyle/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Almost all of students are aware of  the plastic problems and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agree with idea of using alternative plastic but the number of those who do some actions are little.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It is no meaning to just understand the importance of changing how to use ordinary plastics. The most important thing is that change our actions to stop the problem.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Fortunately, many people knows alternative plastics and try to use them.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It is needed to expand these actions to other people who are aware. They will do it when there is an opportunity to try.</a:t>
            </a:r>
          </a:p>
          <a:p>
            <a:pPr marL="0" marR="0" lvl="0" indent="0" algn="l" defTabSz="612775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 The result of interview shows some people are not sure whether some plastic alternatives are actually good for environment or not. 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</a:rPr>
              <a:t>Most people feel difficulty to change their habit or action.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If they know the answer and understand why it is good, their obstacles in their mind, which keep from changing their </a:t>
            </a:r>
            <a:r>
              <a:rPr lang="en-US" altLang="ja-JP" sz="3200" dirty="0">
                <a:solidFill>
                  <a:srgbClr val="000000"/>
                </a:solidFill>
                <a:latin typeface="Times New Roman" pitchFamily="18" charset="0"/>
              </a:rPr>
              <a:t>behavior</a:t>
            </a:r>
            <a:r>
              <a:rPr lang="ja-JP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itchFamily="18" charset="0"/>
              </a:rPr>
              <a:t>may be removed.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655637" y="6219508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Introduction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2326600" y="6564313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Results 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11633200" y="9429943"/>
            <a:ext cx="957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25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Questions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11633200" y="10979259"/>
            <a:ext cx="9728200" cy="1763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marR="0" lvl="0" indent="-45720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b="1" i="1" dirty="0">
                <a:solidFill>
                  <a:srgbClr val="FC8004"/>
                </a:solidFill>
              </a:rPr>
              <a:t>1: Do you often use plastics?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FC800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457200" marR="0" lvl="0" indent="-45720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2: Are you aware of  the p</a:t>
            </a:r>
            <a:r>
              <a:rPr lang="en-US" sz="4000" b="1" i="1" dirty="0" err="1">
                <a:solidFill>
                  <a:srgbClr val="FC8004"/>
                </a:solidFill>
              </a:rPr>
              <a:t>lastic</a:t>
            </a:r>
            <a:r>
              <a:rPr lang="en-US" sz="4000" b="1" i="1" dirty="0">
                <a:solidFill>
                  <a:srgbClr val="FC8004"/>
                </a:solidFill>
              </a:rPr>
              <a:t> pollution problems?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FC800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457200" marR="0" lvl="0" indent="-45720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3: One strategy for this problem is the alternatives </a:t>
            </a:r>
            <a:r>
              <a:rPr lang="en-US" sz="4000" b="1" i="1" dirty="0">
                <a:solidFill>
                  <a:srgbClr val="FC8004"/>
                </a:solidFill>
              </a:rPr>
              <a:t>to plastics. Do you use it for your daily lives?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FC800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457200" marR="0" lvl="0" indent="-45720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4: Do you </a:t>
            </a:r>
            <a:r>
              <a:rPr lang="en-US" sz="4000" b="1" i="1" dirty="0">
                <a:solidFill>
                  <a:srgbClr val="FC8004"/>
                </a:solidFill>
              </a:rPr>
              <a:t>support the following alternatives ideas? (bioplastics; paper packaging; eco bag; reusable food utensils; edible water bottle)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Free phone support!</a:t>
            </a:r>
          </a:p>
          <a:p>
            <a:pPr marL="457200" marR="0" lvl="0" indent="-45720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b="1" i="1" dirty="0">
                <a:solidFill>
                  <a:srgbClr val="FC8004"/>
                </a:solidFill>
              </a:rPr>
              <a:t>5: In 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traditional culture, people can have plastic-free lifestyle. Do you think that modern people should learn from traditional methods? Would you make this change in your own lifestyle?</a:t>
            </a:r>
          </a:p>
          <a:p>
            <a:pPr marL="457200" marR="0" lvl="0" indent="-45720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b="1" i="1" dirty="0">
                <a:solidFill>
                  <a:srgbClr val="FC8004"/>
                </a:solidFill>
              </a:rPr>
              <a:t>6: C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an you think of any examples for the alternatives to the plastics?</a:t>
            </a:r>
          </a:p>
          <a:p>
            <a:pPr marL="457200" marR="0" lvl="0" indent="-45720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6 (rock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fes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en-US" sz="4000" b="1" i="1" u="none" strike="noStrike" kern="1200" cap="none" spc="0" normalizeH="0" baseline="0" noProof="0" dirty="0" err="1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ver</a:t>
            </a: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FC800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): do you think of any ideas to reduce plastic consumption at this rock festival and make it more friendly?</a:t>
            </a:r>
            <a:endParaRPr lang="en-US" sz="4000" b="1" i="1" dirty="0">
              <a:solidFill>
                <a:srgbClr val="000000"/>
              </a:solidFill>
            </a:endParaRPr>
          </a:p>
          <a:p>
            <a:pPr marL="457200" marR="0" lvl="0" indent="-457200" algn="l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FC800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6" name="Text Box 19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753101" y="33200975"/>
            <a:ext cx="336407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>
                  <a:noFill/>
                </a:ln>
                <a:solidFill>
                  <a:srgbClr val="0046D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Order online at    https://www.postersession.com/order/</a:t>
            </a: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23425944" y="17481966"/>
            <a:ext cx="98298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</a:p>
        </p:txBody>
      </p:sp>
      <p:sp>
        <p:nvSpPr>
          <p:cNvPr id="30" name="Text Box 43"/>
          <p:cNvSpPr txBox="1">
            <a:spLocks noChangeArrowheads="1"/>
          </p:cNvSpPr>
          <p:nvPr/>
        </p:nvSpPr>
        <p:spPr bwMode="auto">
          <a:xfrm>
            <a:off x="21817806" y="18208867"/>
            <a:ext cx="98298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Conceptual  diagram 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3789144" y="18123378"/>
            <a:ext cx="8305800" cy="259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subject left</a:t>
            </a:r>
          </a:p>
          <a:p>
            <a:pPr marL="0" marR="0" lvl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Suggestion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FEF3E34E-F37A-4179-9981-C7E2C2756C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3855269"/>
              </p:ext>
            </p:extLst>
          </p:nvPr>
        </p:nvGraphicFramePr>
        <p:xfrm>
          <a:off x="21882892" y="21496177"/>
          <a:ext cx="5303442" cy="409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矢印: 下 5">
            <a:extLst>
              <a:ext uri="{FF2B5EF4-FFF2-40B4-BE49-F238E27FC236}">
                <a16:creationId xmlns:a16="http://schemas.microsoft.com/office/drawing/2014/main" id="{1AF91136-FAD9-47EA-843C-280CED1D4E92}"/>
              </a:ext>
            </a:extLst>
          </p:cNvPr>
          <p:cNvSpPr/>
          <p:nvPr/>
        </p:nvSpPr>
        <p:spPr bwMode="auto">
          <a:xfrm>
            <a:off x="26111200" y="26573922"/>
            <a:ext cx="1892300" cy="900123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32" name="グラフ 31">
            <a:extLst>
              <a:ext uri="{FF2B5EF4-FFF2-40B4-BE49-F238E27FC236}">
                <a16:creationId xmlns:a16="http://schemas.microsoft.com/office/drawing/2014/main" id="{8CB266B1-E89F-4664-9F9F-73AEAA0841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4512041"/>
              </p:ext>
            </p:extLst>
          </p:nvPr>
        </p:nvGraphicFramePr>
        <p:xfrm>
          <a:off x="27197049" y="21444346"/>
          <a:ext cx="4538663" cy="477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グラフ 33">
            <a:extLst>
              <a:ext uri="{FF2B5EF4-FFF2-40B4-BE49-F238E27FC236}">
                <a16:creationId xmlns:a16="http://schemas.microsoft.com/office/drawing/2014/main" id="{21435427-2201-47A0-AD76-DB873024EC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1168990"/>
              </p:ext>
            </p:extLst>
          </p:nvPr>
        </p:nvGraphicFramePr>
        <p:xfrm>
          <a:off x="24534613" y="27826207"/>
          <a:ext cx="5303442" cy="428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1BC596-A160-48AA-8356-65D12146C5A5}"/>
              </a:ext>
            </a:extLst>
          </p:cNvPr>
          <p:cNvSpPr txBox="1"/>
          <p:nvPr/>
        </p:nvSpPr>
        <p:spPr>
          <a:xfrm>
            <a:off x="27814390" y="26507798"/>
            <a:ext cx="3057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But…</a:t>
            </a:r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B3F00DA-C12B-4F7D-93A1-59EEC685403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121431" y="1250950"/>
            <a:ext cx="3691731" cy="3691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5101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710</Words>
  <Application>Microsoft Office PowerPoint</Application>
  <PresentationFormat>ユーザー設定</PresentationFormat>
  <Paragraphs>76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Symbol</vt:lpstr>
      <vt:lpstr>Times New Roman</vt:lpstr>
      <vt:lpstr>Default Design</vt:lpstr>
      <vt:lpstr>PowerPoint プレゼンテーション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Tri-Fold Template</dc:title>
  <dc:creator>Ethan Shulda;www.postersession.com</dc:creator>
  <cp:keywords>www.postersession.com</cp:keywords>
  <dc:description>©MegaPrint Inc. 2009-2015</dc:description>
  <cp:lastModifiedBy>那歩 中條</cp:lastModifiedBy>
  <cp:revision>75</cp:revision>
  <cp:lastPrinted>2015-03-31T18:23:14Z</cp:lastPrinted>
  <dcterms:created xsi:type="dcterms:W3CDTF">2008-12-04T00:20:37Z</dcterms:created>
  <dcterms:modified xsi:type="dcterms:W3CDTF">2019-06-10T08:00:22Z</dcterms:modified>
  <cp:category>Research Poster</cp:category>
</cp:coreProperties>
</file>