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43891200" cy="32918400"/>
  <p:notesSz cx="32100838" cy="43073638"/>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0365">
          <p15:clr>
            <a:srgbClr val="A4A3A4"/>
          </p15:clr>
        </p15:guide>
        <p15:guide id="2" orient="horz" pos="20196">
          <p15:clr>
            <a:srgbClr val="A4A3A4"/>
          </p15:clr>
        </p15:guide>
        <p15:guide id="3" pos="6912">
          <p15:clr>
            <a:srgbClr val="A4A3A4"/>
          </p15:clr>
        </p15:guide>
        <p15:guide id="4" pos="20736">
          <p15:clr>
            <a:srgbClr val="A4A3A4"/>
          </p15:clr>
        </p15:guide>
        <p15:guide id="5" pos="138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子茵 高" initials="子茵" lastIdx="1" clrIdx="0">
    <p:extLst>
      <p:ext uri="{19B8F6BF-5375-455C-9EA6-DF929625EA0E}">
        <p15:presenceInfo xmlns:p15="http://schemas.microsoft.com/office/powerpoint/2012/main" userId="a4397e565362b15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2D00"/>
    <a:srgbClr val="A50021"/>
    <a:srgbClr val="008000"/>
    <a:srgbClr val="EAEAEA"/>
    <a:srgbClr val="C0C0C0"/>
    <a:srgbClr val="0046D2"/>
    <a:srgbClr val="FF0000"/>
    <a:srgbClr val="698ED9"/>
    <a:srgbClr val="A7C4FF"/>
    <a:srgbClr val="0030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snapToGrid="0">
      <p:cViewPr varScale="1">
        <p:scale>
          <a:sx n="18" d="100"/>
          <a:sy n="18" d="100"/>
        </p:scale>
        <p:origin x="1536" y="-48"/>
      </p:cViewPr>
      <p:guideLst>
        <p:guide orient="horz" pos="10365"/>
        <p:guide orient="horz" pos="20196"/>
        <p:guide pos="6912"/>
        <p:guide pos="20736"/>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5"/>
            <a:ext cx="13910367" cy="2153682"/>
          </a:xfrm>
          <a:prstGeom prst="rect">
            <a:avLst/>
          </a:prstGeom>
          <a:noFill/>
          <a:ln w="9525">
            <a:noFill/>
            <a:miter lim="800000"/>
            <a:headEnd/>
            <a:tailEnd/>
          </a:ln>
          <a:effectLst/>
        </p:spPr>
        <p:txBody>
          <a:bodyPr vert="horz" wrap="square" lIns="430838" tIns="215417" rIns="430838" bIns="215417" numCol="1" anchor="t" anchorCtr="0" compatLnSpc="1">
            <a:prstTxWarp prst="textNoShape">
              <a:avLst/>
            </a:prstTxWarp>
          </a:bodyPr>
          <a:lstStyle>
            <a:lvl1pPr algn="l">
              <a:defRPr sz="5600"/>
            </a:lvl1pPr>
          </a:lstStyle>
          <a:p>
            <a:endParaRPr lang="en-US"/>
          </a:p>
        </p:txBody>
      </p:sp>
      <p:sp>
        <p:nvSpPr>
          <p:cNvPr id="3075" name="Rectangle 3"/>
          <p:cNvSpPr>
            <a:spLocks noGrp="1" noChangeArrowheads="1"/>
          </p:cNvSpPr>
          <p:nvPr>
            <p:ph type="dt" idx="1"/>
          </p:nvPr>
        </p:nvSpPr>
        <p:spPr bwMode="auto">
          <a:xfrm>
            <a:off x="18182887" y="5"/>
            <a:ext cx="13910367" cy="2153682"/>
          </a:xfrm>
          <a:prstGeom prst="rect">
            <a:avLst/>
          </a:prstGeom>
          <a:noFill/>
          <a:ln w="9525">
            <a:noFill/>
            <a:miter lim="800000"/>
            <a:headEnd/>
            <a:tailEnd/>
          </a:ln>
          <a:effectLst/>
        </p:spPr>
        <p:txBody>
          <a:bodyPr vert="horz" wrap="square" lIns="430838" tIns="215417" rIns="430838" bIns="215417" numCol="1" anchor="t" anchorCtr="0" compatLnSpc="1">
            <a:prstTxWarp prst="textNoShape">
              <a:avLst/>
            </a:prstTxWarp>
          </a:bodyPr>
          <a:lstStyle>
            <a:lvl1pPr algn="r">
              <a:defRPr sz="5600"/>
            </a:lvl1pPr>
          </a:lstStyle>
          <a:p>
            <a:endParaRPr lang="en-US"/>
          </a:p>
        </p:txBody>
      </p:sp>
      <p:sp>
        <p:nvSpPr>
          <p:cNvPr id="3076" name="Rectangle 4"/>
          <p:cNvSpPr>
            <a:spLocks noGrp="1" noRot="1" noChangeAspect="1" noChangeArrowheads="1" noTextEdit="1"/>
          </p:cNvSpPr>
          <p:nvPr>
            <p:ph type="sldImg" idx="2"/>
          </p:nvPr>
        </p:nvSpPr>
        <p:spPr bwMode="auto">
          <a:xfrm>
            <a:off x="5284788" y="3225800"/>
            <a:ext cx="21539200" cy="161544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10089" y="20463681"/>
            <a:ext cx="25680669" cy="19383137"/>
          </a:xfrm>
          <a:prstGeom prst="rect">
            <a:avLst/>
          </a:prstGeom>
          <a:noFill/>
          <a:ln w="9525">
            <a:noFill/>
            <a:miter lim="800000"/>
            <a:headEnd/>
            <a:tailEnd/>
          </a:ln>
          <a:effectLst/>
        </p:spPr>
        <p:txBody>
          <a:bodyPr vert="horz" wrap="square" lIns="430838" tIns="215417" rIns="430838" bIns="21541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40912558"/>
            <a:ext cx="13910367" cy="2153682"/>
          </a:xfrm>
          <a:prstGeom prst="rect">
            <a:avLst/>
          </a:prstGeom>
          <a:noFill/>
          <a:ln w="9525">
            <a:noFill/>
            <a:miter lim="800000"/>
            <a:headEnd/>
            <a:tailEnd/>
          </a:ln>
          <a:effectLst/>
        </p:spPr>
        <p:txBody>
          <a:bodyPr vert="horz" wrap="square" lIns="430838" tIns="215417" rIns="430838" bIns="215417" numCol="1" anchor="b" anchorCtr="0" compatLnSpc="1">
            <a:prstTxWarp prst="textNoShape">
              <a:avLst/>
            </a:prstTxWarp>
          </a:bodyPr>
          <a:lstStyle>
            <a:lvl1pPr algn="l">
              <a:defRPr sz="5600"/>
            </a:lvl1pPr>
          </a:lstStyle>
          <a:p>
            <a:endParaRPr lang="en-US"/>
          </a:p>
        </p:txBody>
      </p:sp>
      <p:sp>
        <p:nvSpPr>
          <p:cNvPr id="3079" name="Rectangle 7"/>
          <p:cNvSpPr>
            <a:spLocks noGrp="1" noChangeArrowheads="1"/>
          </p:cNvSpPr>
          <p:nvPr>
            <p:ph type="sldNum" sz="quarter" idx="5"/>
          </p:nvPr>
        </p:nvSpPr>
        <p:spPr bwMode="auto">
          <a:xfrm>
            <a:off x="18182887" y="40912558"/>
            <a:ext cx="13910367" cy="2153682"/>
          </a:xfrm>
          <a:prstGeom prst="rect">
            <a:avLst/>
          </a:prstGeom>
          <a:noFill/>
          <a:ln w="9525">
            <a:noFill/>
            <a:miter lim="800000"/>
            <a:headEnd/>
            <a:tailEnd/>
          </a:ln>
          <a:effectLst/>
        </p:spPr>
        <p:txBody>
          <a:bodyPr vert="horz" wrap="square" lIns="430838" tIns="215417" rIns="430838" bIns="215417" numCol="1" anchor="b" anchorCtr="0" compatLnSpc="1">
            <a:prstTxWarp prst="textNoShape">
              <a:avLst/>
            </a:prstTxWarp>
          </a:bodyPr>
          <a:lstStyle>
            <a:lvl1pPr algn="r">
              <a:defRPr sz="5600"/>
            </a:lvl1pPr>
          </a:lstStyle>
          <a:p>
            <a:fld id="{1CF43D00-9215-4D61-8FB8-4C30B5785DCF}" type="slidenum">
              <a:rPr lang="en-US"/>
              <a:pPr/>
              <a:t>‹#›</a:t>
            </a:fld>
            <a:endParaRPr lang="en-US"/>
          </a:p>
        </p:txBody>
      </p:sp>
    </p:spTree>
    <p:extLst>
      <p:ext uri="{BB962C8B-B14F-4D97-AF65-F5344CB8AC3E}">
        <p14:creationId xmlns:p14="http://schemas.microsoft.com/office/powerpoint/2010/main" val="204748505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569DF1-7A70-4E5D-8A7C-6436346665B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982261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4" name="Picture 3">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11743" y="32383849"/>
            <a:ext cx="4141787"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1"/>
          <p:cNvSpPr txBox="1"/>
          <p:nvPr userDrawn="1"/>
        </p:nvSpPr>
        <p:spPr>
          <a:xfrm>
            <a:off x="39953530" y="32299394"/>
            <a:ext cx="2383858" cy="338554"/>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600" dirty="0">
                <a:solidFill>
                  <a:schemeClr val="bg1"/>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0">
          <a:gsLst>
            <a:gs pos="0">
              <a:srgbClr val="7030A0"/>
            </a:gs>
            <a:gs pos="50000">
              <a:schemeClr val="accent6">
                <a:lumMod val="20000"/>
                <a:lumOff val="80000"/>
              </a:schemeClr>
            </a:gs>
            <a:gs pos="100000">
              <a:srgbClr val="7030A0"/>
            </a:gs>
          </a:gsLst>
          <a:lin ang="5400000" scaled="1"/>
          <a:tileRect/>
        </a:gradFill>
        <a:effectLst/>
      </p:bgPr>
    </p:bg>
    <p:spTree>
      <p:nvGrpSpPr>
        <p:cNvPr id="1" name=""/>
        <p:cNvGrpSpPr/>
        <p:nvPr/>
      </p:nvGrpSpPr>
      <p:grpSpPr>
        <a:xfrm>
          <a:off x="0" y="0"/>
          <a:ext cx="0" cy="0"/>
          <a:chOff x="0" y="0"/>
          <a:chExt cx="0" cy="0"/>
        </a:xfrm>
      </p:grpSpPr>
      <p:sp>
        <p:nvSpPr>
          <p:cNvPr id="21" name="AutoShape 29"/>
          <p:cNvSpPr>
            <a:spLocks noChangeArrowheads="1"/>
          </p:cNvSpPr>
          <p:nvPr/>
        </p:nvSpPr>
        <p:spPr bwMode="auto">
          <a:xfrm>
            <a:off x="11216878" y="6139374"/>
            <a:ext cx="10363200"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2" name="AutoShape 31"/>
          <p:cNvSpPr>
            <a:spLocks noChangeArrowheads="1"/>
          </p:cNvSpPr>
          <p:nvPr/>
        </p:nvSpPr>
        <p:spPr bwMode="auto">
          <a:xfrm>
            <a:off x="22098000" y="6096000"/>
            <a:ext cx="10363200"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3" name="AutoShape 4"/>
          <p:cNvSpPr>
            <a:spLocks noChangeArrowheads="1"/>
          </p:cNvSpPr>
          <p:nvPr/>
        </p:nvSpPr>
        <p:spPr bwMode="auto">
          <a:xfrm>
            <a:off x="817562" y="6096000"/>
            <a:ext cx="9883775"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7" name="Text Box 9"/>
          <p:cNvSpPr txBox="1">
            <a:spLocks noChangeArrowheads="1"/>
          </p:cNvSpPr>
          <p:nvPr/>
        </p:nvSpPr>
        <p:spPr bwMode="auto">
          <a:xfrm>
            <a:off x="1173530" y="8567987"/>
            <a:ext cx="9229754" cy="20659502"/>
          </a:xfrm>
          <a:prstGeom prst="rect">
            <a:avLst/>
          </a:prstGeom>
          <a:noFill/>
          <a:ln w="9525">
            <a:noFill/>
            <a:miter lim="800000"/>
            <a:headEnd/>
            <a:tailEnd/>
          </a:ln>
          <a:effectLst/>
        </p:spPr>
        <p:txBody>
          <a:bodyPr wrap="square">
            <a:spAutoFit/>
          </a:bodyPr>
          <a:lstStyle/>
          <a:p>
            <a:pPr algn="l" defTabSz="4389438" eaLnBrk="0" hangingPunct="0">
              <a:lnSpc>
                <a:spcPct val="90000"/>
              </a:lnSpc>
            </a:pPr>
            <a:r>
              <a:rPr lang="en-US" sz="5400" b="1" dirty="0">
                <a:latin typeface="+mn-lt"/>
              </a:rPr>
              <a:t>Video: </a:t>
            </a:r>
          </a:p>
          <a:p>
            <a:pPr algn="l" defTabSz="4389438" eaLnBrk="0" hangingPunct="0">
              <a:lnSpc>
                <a:spcPct val="90000"/>
              </a:lnSpc>
            </a:pPr>
            <a:r>
              <a:rPr lang="en-US" sz="5400" dirty="0">
                <a:latin typeface="+mn-lt"/>
              </a:rPr>
              <a:t>[See how it feels like to be an ocean animal stuck in a plastic bag]</a:t>
            </a:r>
          </a:p>
          <a:p>
            <a:pPr algn="l" defTabSz="4389438" eaLnBrk="0" hangingPunct="0">
              <a:lnSpc>
                <a:spcPct val="90000"/>
              </a:lnSpc>
            </a:pPr>
            <a:endParaRPr lang="en-US" sz="5400" b="1" dirty="0">
              <a:latin typeface="+mn-lt"/>
            </a:endParaRPr>
          </a:p>
          <a:p>
            <a:pPr algn="l" defTabSz="4389438" eaLnBrk="0" hangingPunct="0">
              <a:lnSpc>
                <a:spcPct val="90000"/>
              </a:lnSpc>
            </a:pPr>
            <a:r>
              <a:rPr lang="en-US" sz="5400" i="1" dirty="0">
                <a:latin typeface="+mn-lt"/>
              </a:rPr>
              <a:t>Over </a:t>
            </a:r>
            <a:r>
              <a:rPr lang="en-US" sz="5400" i="1" dirty="0">
                <a:solidFill>
                  <a:srgbClr val="0070C0"/>
                </a:solidFill>
                <a:latin typeface="+mn-lt"/>
              </a:rPr>
              <a:t>one million </a:t>
            </a:r>
            <a:r>
              <a:rPr lang="en-US" sz="5400" i="1" dirty="0">
                <a:latin typeface="+mn-lt"/>
              </a:rPr>
              <a:t>marine creatures, and other birds and animals die each year from plastic trash. </a:t>
            </a:r>
          </a:p>
          <a:p>
            <a:pPr algn="l" defTabSz="4389438" eaLnBrk="0" hangingPunct="0">
              <a:lnSpc>
                <a:spcPct val="90000"/>
              </a:lnSpc>
            </a:pPr>
            <a:r>
              <a:rPr lang="en-US" sz="5400" i="1" dirty="0">
                <a:latin typeface="+mn-lt"/>
              </a:rPr>
              <a:t>There are </a:t>
            </a:r>
            <a:r>
              <a:rPr lang="en-US" sz="5400" i="1" dirty="0">
                <a:solidFill>
                  <a:srgbClr val="0070C0"/>
                </a:solidFill>
                <a:latin typeface="+mn-lt"/>
              </a:rPr>
              <a:t>5.25 trillion pieces </a:t>
            </a:r>
            <a:r>
              <a:rPr lang="en-US" sz="5400" i="1" dirty="0">
                <a:latin typeface="+mn-lt"/>
              </a:rPr>
              <a:t>of plastic debris in the ocean. </a:t>
            </a:r>
          </a:p>
          <a:p>
            <a:pPr algn="l" defTabSz="4389438" eaLnBrk="0" hangingPunct="0">
              <a:lnSpc>
                <a:spcPct val="90000"/>
              </a:lnSpc>
            </a:pPr>
            <a:endParaRPr lang="en-US" sz="5400" b="1" i="1" dirty="0">
              <a:latin typeface="+mn-lt"/>
            </a:endParaRPr>
          </a:p>
          <a:p>
            <a:pPr algn="l" defTabSz="4389438" eaLnBrk="0" hangingPunct="0">
              <a:lnSpc>
                <a:spcPct val="90000"/>
              </a:lnSpc>
            </a:pPr>
            <a:r>
              <a:rPr lang="en-US" sz="5400" b="1" dirty="0">
                <a:latin typeface="+mn-lt"/>
              </a:rPr>
              <a:t>Target:</a:t>
            </a:r>
          </a:p>
          <a:p>
            <a:pPr algn="l" defTabSz="4389438" eaLnBrk="0" hangingPunct="0">
              <a:lnSpc>
                <a:spcPct val="90000"/>
              </a:lnSpc>
            </a:pPr>
            <a:r>
              <a:rPr lang="en-US" sz="5400" dirty="0">
                <a:latin typeface="+mn-lt"/>
              </a:rPr>
              <a:t>Ocean animals</a:t>
            </a:r>
          </a:p>
          <a:p>
            <a:pPr algn="l" defTabSz="4389438" eaLnBrk="0" hangingPunct="0">
              <a:lnSpc>
                <a:spcPct val="90000"/>
              </a:lnSpc>
            </a:pPr>
            <a:r>
              <a:rPr lang="en-US" sz="5400" dirty="0">
                <a:latin typeface="+mn-lt"/>
              </a:rPr>
              <a:t>Local community</a:t>
            </a:r>
          </a:p>
          <a:p>
            <a:pPr algn="l" defTabSz="4389438" eaLnBrk="0" hangingPunct="0">
              <a:lnSpc>
                <a:spcPct val="90000"/>
              </a:lnSpc>
            </a:pPr>
            <a:r>
              <a:rPr lang="en-US" sz="5400" dirty="0">
                <a:latin typeface="+mn-lt"/>
              </a:rPr>
              <a:t>Government</a:t>
            </a:r>
          </a:p>
          <a:p>
            <a:pPr algn="l" defTabSz="4389438" eaLnBrk="0" hangingPunct="0">
              <a:lnSpc>
                <a:spcPct val="90000"/>
              </a:lnSpc>
            </a:pPr>
            <a:endParaRPr lang="en-US" sz="5400" dirty="0">
              <a:latin typeface="+mn-lt"/>
            </a:endParaRPr>
          </a:p>
          <a:p>
            <a:pPr algn="l" defTabSz="4389438" eaLnBrk="0" hangingPunct="0">
              <a:lnSpc>
                <a:spcPct val="90000"/>
              </a:lnSpc>
            </a:pPr>
            <a:r>
              <a:rPr lang="en-US" sz="5400" b="1" dirty="0">
                <a:latin typeface="+mn-lt"/>
              </a:rPr>
              <a:t>Place and Occasion:</a:t>
            </a:r>
          </a:p>
          <a:p>
            <a:pPr algn="l" defTabSz="4389438" eaLnBrk="0" hangingPunct="0">
              <a:lnSpc>
                <a:spcPct val="90000"/>
              </a:lnSpc>
            </a:pPr>
            <a:r>
              <a:rPr lang="en-US" sz="5400" dirty="0">
                <a:latin typeface="+mn-lt"/>
              </a:rPr>
              <a:t>Kamakura and </a:t>
            </a:r>
            <a:r>
              <a:rPr lang="en-US" sz="5400" dirty="0" err="1">
                <a:latin typeface="+mn-lt"/>
              </a:rPr>
              <a:t>Yuigahama</a:t>
            </a:r>
            <a:r>
              <a:rPr lang="en-US" sz="5400" dirty="0">
                <a:latin typeface="+mn-lt"/>
              </a:rPr>
              <a:t> Beach</a:t>
            </a:r>
          </a:p>
          <a:p>
            <a:pPr algn="l" defTabSz="4389438" eaLnBrk="0" hangingPunct="0">
              <a:lnSpc>
                <a:spcPct val="90000"/>
              </a:lnSpc>
            </a:pPr>
            <a:endParaRPr lang="en-US" sz="5400" dirty="0">
              <a:latin typeface="+mn-lt"/>
            </a:endParaRPr>
          </a:p>
          <a:p>
            <a:pPr algn="l" defTabSz="4389438" eaLnBrk="0" hangingPunct="0">
              <a:lnSpc>
                <a:spcPct val="90000"/>
              </a:lnSpc>
            </a:pPr>
            <a:r>
              <a:rPr lang="en-US" sz="5400" b="1" dirty="0">
                <a:latin typeface="+mn-lt"/>
              </a:rPr>
              <a:t>Test Interview at Waseda University:</a:t>
            </a:r>
          </a:p>
          <a:p>
            <a:pPr algn="l" defTabSz="4389438" eaLnBrk="0" hangingPunct="0">
              <a:lnSpc>
                <a:spcPct val="90000"/>
              </a:lnSpc>
            </a:pPr>
            <a:r>
              <a:rPr lang="en-US" sz="5400" dirty="0">
                <a:latin typeface="+mn-lt"/>
              </a:rPr>
              <a:t>We interviewed 8 people in total, 7 Japanese people and 1 foreign student. </a:t>
            </a:r>
          </a:p>
          <a:p>
            <a:pPr algn="l" defTabSz="4389438" eaLnBrk="0" hangingPunct="0">
              <a:lnSpc>
                <a:spcPct val="90000"/>
              </a:lnSpc>
            </a:pPr>
            <a:endParaRPr lang="en-US" sz="5400" b="1" i="1" dirty="0">
              <a:latin typeface="Times New Roman" pitchFamily="18" charset="0"/>
            </a:endParaRPr>
          </a:p>
          <a:p>
            <a:pPr algn="l" defTabSz="4389438" eaLnBrk="0" hangingPunct="0">
              <a:lnSpc>
                <a:spcPct val="90000"/>
              </a:lnSpc>
            </a:pPr>
            <a:endParaRPr lang="en-US" sz="2700" b="1" dirty="0">
              <a:latin typeface="Times New Roman" pitchFamily="18" charset="0"/>
            </a:endParaRPr>
          </a:p>
        </p:txBody>
      </p:sp>
      <p:sp>
        <p:nvSpPr>
          <p:cNvPr id="2058" name="Text Box 10"/>
          <p:cNvSpPr txBox="1">
            <a:spLocks noChangeArrowheads="1"/>
          </p:cNvSpPr>
          <p:nvPr/>
        </p:nvSpPr>
        <p:spPr bwMode="auto">
          <a:xfrm>
            <a:off x="11582400" y="6553200"/>
            <a:ext cx="9829800" cy="2739211"/>
          </a:xfrm>
          <a:prstGeom prst="rect">
            <a:avLst/>
          </a:prstGeom>
          <a:noFill/>
          <a:ln w="9525">
            <a:noFill/>
            <a:miter lim="800000"/>
            <a:headEnd/>
            <a:tailEnd/>
          </a:ln>
          <a:effectLst/>
        </p:spPr>
        <p:txBody>
          <a:bodyPr>
            <a:spAutoFit/>
          </a:bodyPr>
          <a:lstStyle/>
          <a:p>
            <a:pPr defTabSz="4389438">
              <a:spcBef>
                <a:spcPct val="50000"/>
              </a:spcBef>
            </a:pPr>
            <a:r>
              <a:rPr lang="en-US" b="1" dirty="0"/>
              <a:t>Question or Methods</a:t>
            </a:r>
          </a:p>
        </p:txBody>
      </p:sp>
      <p:sp>
        <p:nvSpPr>
          <p:cNvPr id="2059" name="Text Box 11"/>
          <p:cNvSpPr txBox="1">
            <a:spLocks noChangeArrowheads="1"/>
          </p:cNvSpPr>
          <p:nvPr/>
        </p:nvSpPr>
        <p:spPr bwMode="auto">
          <a:xfrm>
            <a:off x="33425418" y="6186816"/>
            <a:ext cx="9829800" cy="1403350"/>
          </a:xfrm>
          <a:prstGeom prst="rect">
            <a:avLst/>
          </a:prstGeom>
          <a:noFill/>
          <a:ln w="9525">
            <a:noFill/>
            <a:miter lim="800000"/>
            <a:headEnd/>
            <a:tailEnd/>
          </a:ln>
          <a:effectLst/>
        </p:spPr>
        <p:txBody>
          <a:bodyPr>
            <a:spAutoFit/>
          </a:bodyPr>
          <a:lstStyle/>
          <a:p>
            <a:pPr defTabSz="4389438">
              <a:spcBef>
                <a:spcPct val="50000"/>
              </a:spcBef>
            </a:pPr>
            <a:r>
              <a:rPr lang="en-US" b="1" dirty="0"/>
              <a:t>Conclusions</a:t>
            </a:r>
          </a:p>
        </p:txBody>
      </p:sp>
      <p:sp>
        <p:nvSpPr>
          <p:cNvPr id="2061" name="AutoShape 13"/>
          <p:cNvSpPr>
            <a:spLocks noChangeArrowheads="1"/>
          </p:cNvSpPr>
          <p:nvPr/>
        </p:nvSpPr>
        <p:spPr bwMode="auto">
          <a:xfrm>
            <a:off x="685800" y="381000"/>
            <a:ext cx="42519600" cy="52578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anchor="ctr"/>
          <a:lstStyle/>
          <a:p>
            <a:pPr defTabSz="4389438"/>
            <a:endParaRPr lang="en-US">
              <a:solidFill>
                <a:schemeClr val="bg1"/>
              </a:solidFill>
            </a:endParaRPr>
          </a:p>
        </p:txBody>
      </p:sp>
      <p:sp>
        <p:nvSpPr>
          <p:cNvPr id="2062" name="Text Box 14"/>
          <p:cNvSpPr txBox="1">
            <a:spLocks noChangeArrowheads="1"/>
          </p:cNvSpPr>
          <p:nvPr/>
        </p:nvSpPr>
        <p:spPr bwMode="auto">
          <a:xfrm>
            <a:off x="11684000" y="881574"/>
            <a:ext cx="20775158" cy="3862596"/>
          </a:xfrm>
          <a:prstGeom prst="rect">
            <a:avLst/>
          </a:prstGeom>
          <a:noFill/>
          <a:ln w="9525">
            <a:noFill/>
            <a:miter lim="800000"/>
            <a:headEnd/>
            <a:tailEnd/>
          </a:ln>
          <a:effectLst/>
        </p:spPr>
        <p:txBody>
          <a:bodyPr wrap="square">
            <a:spAutoFit/>
          </a:bodyPr>
          <a:lstStyle/>
          <a:p>
            <a:pPr defTabSz="4389438">
              <a:spcBef>
                <a:spcPct val="50000"/>
              </a:spcBef>
            </a:pPr>
            <a:r>
              <a:rPr lang="en-US" sz="12500" b="1" dirty="0"/>
              <a:t>Our Non Plastic Revolution</a:t>
            </a:r>
          </a:p>
          <a:p>
            <a:pPr defTabSz="4389438"/>
            <a:r>
              <a:rPr lang="en-US" sz="7200" b="1" dirty="0"/>
              <a:t>-Protecting the Ocean Animals-</a:t>
            </a:r>
          </a:p>
          <a:p>
            <a:pPr defTabSz="4389438"/>
            <a:r>
              <a:rPr lang="en-US" sz="4800" b="1" i="1" dirty="0"/>
              <a:t>School of International Liberal Studies</a:t>
            </a:r>
            <a:endParaRPr lang="en-US" dirty="0"/>
          </a:p>
        </p:txBody>
      </p:sp>
      <p:sp>
        <p:nvSpPr>
          <p:cNvPr id="2064" name="Text Box 16"/>
          <p:cNvSpPr txBox="1">
            <a:spLocks noChangeArrowheads="1"/>
          </p:cNvSpPr>
          <p:nvPr/>
        </p:nvSpPr>
        <p:spPr bwMode="auto">
          <a:xfrm>
            <a:off x="2595902" y="1978848"/>
            <a:ext cx="5850844" cy="2062103"/>
          </a:xfrm>
          <a:prstGeom prst="rect">
            <a:avLst/>
          </a:prstGeom>
          <a:noFill/>
          <a:ln w="9525">
            <a:noFill/>
            <a:miter lim="800000"/>
            <a:headEnd/>
            <a:tailEnd/>
          </a:ln>
          <a:effectLst/>
        </p:spPr>
        <p:txBody>
          <a:bodyPr wrap="square">
            <a:spAutoFit/>
          </a:bodyPr>
          <a:lstStyle/>
          <a:p>
            <a:pPr defTabSz="4389438">
              <a:spcBef>
                <a:spcPct val="50000"/>
              </a:spcBef>
            </a:pPr>
            <a:r>
              <a:rPr lang="en-US" b="1" dirty="0"/>
              <a:t>Kamakura</a:t>
            </a:r>
          </a:p>
          <a:p>
            <a:pPr defTabSz="4389438">
              <a:spcBef>
                <a:spcPct val="50000"/>
              </a:spcBef>
            </a:pPr>
            <a:endParaRPr lang="en-US" sz="2800" dirty="0">
              <a:solidFill>
                <a:srgbClr val="FF0000"/>
              </a:solidFill>
            </a:endParaRPr>
          </a:p>
        </p:txBody>
      </p:sp>
      <p:sp>
        <p:nvSpPr>
          <p:cNvPr id="2087" name="Text Box 39"/>
          <p:cNvSpPr txBox="1">
            <a:spLocks noChangeArrowheads="1"/>
          </p:cNvSpPr>
          <p:nvPr/>
        </p:nvSpPr>
        <p:spPr bwMode="auto">
          <a:xfrm>
            <a:off x="22396450" y="8872538"/>
            <a:ext cx="9766300" cy="22955725"/>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5400" dirty="0">
                <a:latin typeface="+mn-lt"/>
              </a:rPr>
              <a:t>1. </a:t>
            </a:r>
          </a:p>
          <a:p>
            <a:pPr algn="l" defTabSz="612775" eaLnBrk="0" hangingPunct="0">
              <a:lnSpc>
                <a:spcPct val="95000"/>
              </a:lnSpc>
            </a:pPr>
            <a:r>
              <a:rPr lang="en-US" sz="5400" dirty="0">
                <a:latin typeface="+mn-lt"/>
              </a:rPr>
              <a:t>23 people for 8,000,000 ton/year</a:t>
            </a:r>
          </a:p>
          <a:p>
            <a:pPr algn="l" defTabSz="612775" eaLnBrk="0" hangingPunct="0">
              <a:lnSpc>
                <a:spcPct val="95000"/>
              </a:lnSpc>
            </a:pPr>
            <a:r>
              <a:rPr lang="en-US" sz="5400" dirty="0">
                <a:latin typeface="+mn-lt"/>
              </a:rPr>
              <a:t>2 for 8,000 ton/year</a:t>
            </a:r>
          </a:p>
          <a:p>
            <a:pPr algn="l" defTabSz="612775" eaLnBrk="0" hangingPunct="0">
              <a:lnSpc>
                <a:spcPct val="95000"/>
              </a:lnSpc>
            </a:pPr>
            <a:endParaRPr lang="en-US" sz="5400" dirty="0">
              <a:latin typeface="+mn-lt"/>
            </a:endParaRPr>
          </a:p>
          <a:p>
            <a:pPr algn="l" defTabSz="612775" eaLnBrk="0" hangingPunct="0">
              <a:lnSpc>
                <a:spcPct val="95000"/>
              </a:lnSpc>
            </a:pPr>
            <a:r>
              <a:rPr lang="en-US" sz="5400" dirty="0">
                <a:latin typeface="+mn-lt"/>
              </a:rPr>
              <a:t>2. </a:t>
            </a:r>
          </a:p>
          <a:p>
            <a:pPr algn="l" defTabSz="612775" eaLnBrk="0" hangingPunct="0">
              <a:lnSpc>
                <a:spcPct val="95000"/>
              </a:lnSpc>
            </a:pPr>
            <a:r>
              <a:rPr lang="en-US" sz="5400" dirty="0">
                <a:latin typeface="+mn-lt"/>
              </a:rPr>
              <a:t>1 for 100,00</a:t>
            </a:r>
          </a:p>
          <a:p>
            <a:pPr algn="l" defTabSz="612775" eaLnBrk="0" hangingPunct="0">
              <a:lnSpc>
                <a:spcPct val="95000"/>
              </a:lnSpc>
            </a:pPr>
            <a:r>
              <a:rPr lang="en-US" sz="5400" dirty="0">
                <a:latin typeface="+mn-lt"/>
              </a:rPr>
              <a:t>24 for 1,000,000</a:t>
            </a:r>
          </a:p>
          <a:p>
            <a:pPr algn="l" defTabSz="612775" eaLnBrk="0" hangingPunct="0">
              <a:lnSpc>
                <a:spcPct val="95000"/>
              </a:lnSpc>
            </a:pPr>
            <a:endParaRPr lang="en-US" sz="5400" dirty="0">
              <a:latin typeface="+mn-lt"/>
            </a:endParaRPr>
          </a:p>
          <a:p>
            <a:pPr algn="l" defTabSz="612775" eaLnBrk="0" hangingPunct="0">
              <a:lnSpc>
                <a:spcPct val="95000"/>
              </a:lnSpc>
            </a:pPr>
            <a:r>
              <a:rPr lang="en-US" sz="5400" dirty="0">
                <a:latin typeface="+mn-lt"/>
              </a:rPr>
              <a:t>3. </a:t>
            </a:r>
          </a:p>
          <a:p>
            <a:pPr algn="l" defTabSz="612775" eaLnBrk="0" hangingPunct="0">
              <a:lnSpc>
                <a:spcPct val="95000"/>
              </a:lnSpc>
            </a:pPr>
            <a:r>
              <a:rPr lang="en-US" sz="5400" dirty="0">
                <a:latin typeface="+mn-lt"/>
              </a:rPr>
              <a:t>13 for eco bags</a:t>
            </a:r>
          </a:p>
          <a:p>
            <a:pPr algn="l" defTabSz="612775" eaLnBrk="0" hangingPunct="0">
              <a:lnSpc>
                <a:spcPct val="95000"/>
              </a:lnSpc>
            </a:pPr>
            <a:r>
              <a:rPr lang="en-US" sz="5400" dirty="0">
                <a:latin typeface="+mn-lt"/>
              </a:rPr>
              <a:t>12 for biodegradable bags</a:t>
            </a:r>
          </a:p>
          <a:p>
            <a:pPr algn="l" defTabSz="612775" eaLnBrk="0" hangingPunct="0">
              <a:lnSpc>
                <a:spcPct val="95000"/>
              </a:lnSpc>
            </a:pPr>
            <a:endParaRPr lang="en-US" sz="5400" dirty="0">
              <a:latin typeface="+mn-lt"/>
            </a:endParaRPr>
          </a:p>
          <a:p>
            <a:pPr algn="l" defTabSz="612775" eaLnBrk="0" hangingPunct="0">
              <a:lnSpc>
                <a:spcPct val="95000"/>
              </a:lnSpc>
            </a:pPr>
            <a:r>
              <a:rPr lang="en-US" sz="5400" dirty="0">
                <a:latin typeface="+mn-lt"/>
              </a:rPr>
              <a:t>4. </a:t>
            </a:r>
          </a:p>
          <a:p>
            <a:pPr algn="l" defTabSz="612775" eaLnBrk="0" hangingPunct="0">
              <a:lnSpc>
                <a:spcPct val="95000"/>
              </a:lnSpc>
            </a:pPr>
            <a:r>
              <a:rPr lang="en-US" sz="5400" dirty="0">
                <a:latin typeface="+mn-lt"/>
              </a:rPr>
              <a:t>Use tumblers instead of using plastic bottles. </a:t>
            </a:r>
          </a:p>
          <a:p>
            <a:pPr algn="l" defTabSz="612775" eaLnBrk="0" hangingPunct="0">
              <a:lnSpc>
                <a:spcPct val="95000"/>
              </a:lnSpc>
            </a:pPr>
            <a:r>
              <a:rPr lang="en-US" sz="5400" dirty="0">
                <a:latin typeface="+mn-lt"/>
              </a:rPr>
              <a:t>Drink all of the ramen soup.</a:t>
            </a:r>
          </a:p>
          <a:p>
            <a:pPr algn="l" defTabSz="612775" eaLnBrk="0" hangingPunct="0">
              <a:lnSpc>
                <a:spcPct val="95000"/>
              </a:lnSpc>
            </a:pPr>
            <a:r>
              <a:rPr lang="en-US" sz="5400" dirty="0">
                <a:latin typeface="+mn-lt"/>
              </a:rPr>
              <a:t>Refuse getting plastic bags.</a:t>
            </a:r>
          </a:p>
          <a:p>
            <a:pPr algn="l" defTabSz="612775" eaLnBrk="0" hangingPunct="0">
              <a:lnSpc>
                <a:spcPct val="95000"/>
              </a:lnSpc>
            </a:pPr>
            <a:endParaRPr lang="en-US" sz="5400" dirty="0">
              <a:latin typeface="+mn-lt"/>
            </a:endParaRPr>
          </a:p>
          <a:p>
            <a:pPr algn="l" defTabSz="612775" eaLnBrk="0" hangingPunct="0">
              <a:lnSpc>
                <a:spcPct val="95000"/>
              </a:lnSpc>
            </a:pPr>
            <a:r>
              <a:rPr lang="en-US" sz="5400" dirty="0">
                <a:latin typeface="+mn-lt"/>
              </a:rPr>
              <a:t>5.</a:t>
            </a:r>
          </a:p>
          <a:p>
            <a:pPr algn="l" defTabSz="612775" eaLnBrk="0" hangingPunct="0">
              <a:lnSpc>
                <a:spcPct val="95000"/>
              </a:lnSpc>
            </a:pPr>
            <a:r>
              <a:rPr lang="en-US" sz="5400" dirty="0">
                <a:latin typeface="+mn-lt"/>
              </a:rPr>
              <a:t>Encourage government to invest in biodegradable research.</a:t>
            </a:r>
          </a:p>
          <a:p>
            <a:pPr algn="l" defTabSz="612775" eaLnBrk="0" hangingPunct="0">
              <a:lnSpc>
                <a:spcPct val="95000"/>
              </a:lnSpc>
            </a:pPr>
            <a:r>
              <a:rPr lang="en-US" sz="5400" dirty="0">
                <a:latin typeface="+mn-lt"/>
              </a:rPr>
              <a:t>Restrict the use of plastic bags legally. </a:t>
            </a:r>
          </a:p>
          <a:p>
            <a:pPr algn="l" defTabSz="612775" eaLnBrk="0" hangingPunct="0">
              <a:lnSpc>
                <a:spcPct val="95000"/>
              </a:lnSpc>
            </a:pPr>
            <a:r>
              <a:rPr lang="en-US" sz="5400" dirty="0">
                <a:latin typeface="+mn-lt"/>
              </a:rPr>
              <a:t>Know the importance of each life</a:t>
            </a:r>
            <a:r>
              <a:rPr lang="en-US" sz="5400" dirty="0">
                <a:latin typeface="Times New Roman" pitchFamily="18" charset="0"/>
              </a:rPr>
              <a:t>. </a:t>
            </a:r>
          </a:p>
          <a:p>
            <a:pPr algn="l" defTabSz="612775" eaLnBrk="0" hangingPunct="0">
              <a:lnSpc>
                <a:spcPct val="95000"/>
              </a:lnSpc>
            </a:pPr>
            <a:endParaRPr lang="en-US" sz="5400" dirty="0">
              <a:latin typeface="Times New Roman" pitchFamily="18" charset="0"/>
            </a:endParaRPr>
          </a:p>
          <a:p>
            <a:pPr algn="l" defTabSz="612775" eaLnBrk="0" hangingPunct="0">
              <a:lnSpc>
                <a:spcPct val="95000"/>
              </a:lnSpc>
            </a:pPr>
            <a:endParaRPr lang="en-US" sz="5400" dirty="0">
              <a:latin typeface="Times New Roman" pitchFamily="18" charset="0"/>
            </a:endParaRPr>
          </a:p>
        </p:txBody>
      </p:sp>
      <p:sp>
        <p:nvSpPr>
          <p:cNvPr id="2090" name="Text Box 42"/>
          <p:cNvSpPr txBox="1">
            <a:spLocks noChangeArrowheads="1"/>
          </p:cNvSpPr>
          <p:nvPr/>
        </p:nvSpPr>
        <p:spPr bwMode="auto">
          <a:xfrm>
            <a:off x="606424" y="6564313"/>
            <a:ext cx="9829800" cy="1415772"/>
          </a:xfrm>
          <a:prstGeom prst="rect">
            <a:avLst/>
          </a:prstGeom>
          <a:noFill/>
          <a:ln w="9525">
            <a:noFill/>
            <a:miter lim="800000"/>
            <a:headEnd/>
            <a:tailEnd/>
          </a:ln>
          <a:effectLst/>
        </p:spPr>
        <p:txBody>
          <a:bodyPr>
            <a:spAutoFit/>
          </a:bodyPr>
          <a:lstStyle/>
          <a:p>
            <a:pPr defTabSz="4389438">
              <a:spcBef>
                <a:spcPct val="50000"/>
              </a:spcBef>
            </a:pPr>
            <a:r>
              <a:rPr lang="en-US" b="1" dirty="0"/>
              <a:t>Introduction</a:t>
            </a:r>
          </a:p>
        </p:txBody>
      </p:sp>
      <p:sp>
        <p:nvSpPr>
          <p:cNvPr id="2091" name="Text Box 43"/>
          <p:cNvSpPr txBox="1">
            <a:spLocks noChangeArrowheads="1"/>
          </p:cNvSpPr>
          <p:nvPr/>
        </p:nvSpPr>
        <p:spPr bwMode="auto">
          <a:xfrm>
            <a:off x="22326600" y="6564313"/>
            <a:ext cx="9829800" cy="1415772"/>
          </a:xfrm>
          <a:prstGeom prst="rect">
            <a:avLst/>
          </a:prstGeom>
          <a:noFill/>
          <a:ln w="9525">
            <a:noFill/>
            <a:miter lim="800000"/>
            <a:headEnd/>
            <a:tailEnd/>
          </a:ln>
          <a:effectLst/>
        </p:spPr>
        <p:txBody>
          <a:bodyPr>
            <a:spAutoFit/>
          </a:bodyPr>
          <a:lstStyle/>
          <a:p>
            <a:pPr defTabSz="4389438">
              <a:spcBef>
                <a:spcPct val="50000"/>
              </a:spcBef>
            </a:pPr>
            <a:r>
              <a:rPr lang="en-US" b="1" dirty="0"/>
              <a:t>Results </a:t>
            </a:r>
          </a:p>
        </p:txBody>
      </p:sp>
      <p:sp>
        <p:nvSpPr>
          <p:cNvPr id="25" name="Text Box 19"/>
          <p:cNvSpPr txBox="1">
            <a:spLocks noChangeArrowheads="1"/>
          </p:cNvSpPr>
          <p:nvPr/>
        </p:nvSpPr>
        <p:spPr bwMode="auto">
          <a:xfrm>
            <a:off x="11582400" y="9792985"/>
            <a:ext cx="9458722" cy="20451753"/>
          </a:xfrm>
          <a:prstGeom prst="rect">
            <a:avLst/>
          </a:prstGeom>
          <a:noFill/>
          <a:ln w="9525">
            <a:noFill/>
            <a:miter lim="800000"/>
            <a:headEnd/>
            <a:tailEnd/>
          </a:ln>
          <a:effectLst/>
        </p:spPr>
        <p:txBody>
          <a:bodyPr wrap="square">
            <a:spAutoFit/>
          </a:bodyPr>
          <a:lstStyle/>
          <a:p>
            <a:pPr marL="1143000" indent="-1143000" algn="l" defTabSz="4389438">
              <a:spcBef>
                <a:spcPct val="50000"/>
              </a:spcBef>
              <a:buFont typeface="+mj-lt"/>
              <a:buAutoNum type="arabicPeriod"/>
            </a:pPr>
            <a:r>
              <a:rPr lang="en-US" sz="6300" dirty="0">
                <a:latin typeface="+mn-lt"/>
                <a:cs typeface="Times New Roman" panose="02020603050405020304" pitchFamily="18" charset="0"/>
              </a:rPr>
              <a:t>Do you know how much plastic garbage is being thrown out to the ocean every year?</a:t>
            </a:r>
          </a:p>
          <a:p>
            <a:pPr marL="1143000" indent="-1143000" algn="l" defTabSz="4389438">
              <a:spcBef>
                <a:spcPct val="50000"/>
              </a:spcBef>
              <a:buFont typeface="+mj-lt"/>
              <a:buAutoNum type="arabicPeriod"/>
            </a:pPr>
            <a:r>
              <a:rPr lang="en-US" sz="6300" dirty="0">
                <a:latin typeface="+mn-lt"/>
                <a:cs typeface="Times New Roman" panose="02020603050405020304" pitchFamily="18" charset="0"/>
              </a:rPr>
              <a:t>How much sea creatures die from plastic garbage every year?</a:t>
            </a:r>
          </a:p>
          <a:p>
            <a:pPr marL="1143000" indent="-1143000" algn="l" defTabSz="4389438">
              <a:spcBef>
                <a:spcPct val="50000"/>
              </a:spcBef>
              <a:buFont typeface="+mj-lt"/>
              <a:buAutoNum type="arabicPeriod"/>
            </a:pPr>
            <a:r>
              <a:rPr lang="en-US" sz="6300" dirty="0">
                <a:latin typeface="+mn-lt"/>
                <a:cs typeface="Times New Roman" panose="02020603050405020304" pitchFamily="18" charset="0"/>
              </a:rPr>
              <a:t>Which do you think is better to protect these marine creatures?</a:t>
            </a:r>
          </a:p>
          <a:p>
            <a:pPr marL="1143000" indent="-1143000" algn="l" defTabSz="4389438">
              <a:spcBef>
                <a:spcPct val="50000"/>
              </a:spcBef>
              <a:buFont typeface="+mj-lt"/>
              <a:buAutoNum type="arabicPeriod"/>
            </a:pPr>
            <a:r>
              <a:rPr lang="en-US" sz="6300" dirty="0">
                <a:latin typeface="+mn-lt"/>
                <a:cs typeface="Times New Roman" panose="02020603050405020304" pitchFamily="18" charset="0"/>
              </a:rPr>
              <a:t>What do you do to protect marine animals?</a:t>
            </a:r>
          </a:p>
          <a:p>
            <a:pPr marL="1143000" indent="-1143000" algn="l" defTabSz="4389438">
              <a:spcBef>
                <a:spcPct val="50000"/>
              </a:spcBef>
              <a:buFont typeface="+mj-lt"/>
              <a:buAutoNum type="arabicPeriod"/>
            </a:pPr>
            <a:r>
              <a:rPr lang="en-US" sz="6300" dirty="0">
                <a:latin typeface="+mn-lt"/>
                <a:cs typeface="Times New Roman" panose="02020603050405020304" pitchFamily="18" charset="0"/>
              </a:rPr>
              <a:t>What would you like to do in the future?</a:t>
            </a:r>
          </a:p>
          <a:p>
            <a:pPr marL="457200" indent="-457200" algn="l" defTabSz="4389438">
              <a:spcBef>
                <a:spcPct val="50000"/>
              </a:spcBef>
              <a:buFont typeface="Arial" panose="020B0604020202020204" pitchFamily="34" charset="0"/>
              <a:buChar char="•"/>
            </a:pPr>
            <a:endParaRPr lang="en-US" sz="6300" b="1" i="1" dirty="0"/>
          </a:p>
          <a:p>
            <a:pPr marL="457200" indent="-457200" algn="l" defTabSz="4389438">
              <a:spcBef>
                <a:spcPct val="50000"/>
              </a:spcBef>
              <a:buFont typeface="Arial" panose="020B0604020202020204" pitchFamily="34" charset="0"/>
              <a:buChar char="•"/>
            </a:pPr>
            <a:endParaRPr lang="en-US" sz="6300" b="1" i="1" dirty="0"/>
          </a:p>
        </p:txBody>
      </p:sp>
      <p:sp>
        <p:nvSpPr>
          <p:cNvPr id="26" name="Text Box 19">
            <a:hlinkClick r:id="rId3"/>
          </p:cNvPr>
          <p:cNvSpPr txBox="1">
            <a:spLocks noChangeArrowheads="1"/>
          </p:cNvSpPr>
          <p:nvPr/>
        </p:nvSpPr>
        <p:spPr bwMode="auto">
          <a:xfrm>
            <a:off x="5753101" y="33200975"/>
            <a:ext cx="33640712" cy="1015663"/>
          </a:xfrm>
          <a:prstGeom prst="rect">
            <a:avLst/>
          </a:prstGeom>
          <a:noFill/>
          <a:ln w="9525">
            <a:noFill/>
            <a:miter lim="800000"/>
            <a:headEnd/>
            <a:tailEnd/>
          </a:ln>
          <a:effectLst/>
        </p:spPr>
        <p:txBody>
          <a:bodyPr wrap="square">
            <a:spAutoFit/>
          </a:bodyPr>
          <a:lstStyle/>
          <a:p>
            <a:pPr defTabSz="4389438">
              <a:spcBef>
                <a:spcPct val="50000"/>
              </a:spcBef>
            </a:pPr>
            <a:r>
              <a:rPr lang="en-US" sz="6000" b="1" i="1" dirty="0">
                <a:solidFill>
                  <a:srgbClr val="0046D2"/>
                </a:solidFill>
              </a:rPr>
              <a:t>Order online at    https://www.postersession.com/order/</a:t>
            </a:r>
          </a:p>
        </p:txBody>
      </p:sp>
      <p:sp>
        <p:nvSpPr>
          <p:cNvPr id="29" name="Text Box 43"/>
          <p:cNvSpPr txBox="1">
            <a:spLocks noChangeArrowheads="1"/>
          </p:cNvSpPr>
          <p:nvPr/>
        </p:nvSpPr>
        <p:spPr bwMode="auto">
          <a:xfrm>
            <a:off x="23425944" y="17481966"/>
            <a:ext cx="9829800" cy="1415772"/>
          </a:xfrm>
          <a:prstGeom prst="rect">
            <a:avLst/>
          </a:prstGeom>
          <a:noFill/>
          <a:ln w="9525">
            <a:noFill/>
            <a:miter lim="800000"/>
            <a:headEnd/>
            <a:tailEnd/>
          </a:ln>
          <a:effectLst/>
        </p:spPr>
        <p:txBody>
          <a:bodyPr>
            <a:spAutoFit/>
          </a:bodyPr>
          <a:lstStyle/>
          <a:p>
            <a:pPr defTabSz="4389438">
              <a:spcBef>
                <a:spcPct val="50000"/>
              </a:spcBef>
            </a:pPr>
            <a:r>
              <a:rPr lang="en-US" b="1" dirty="0"/>
              <a:t> </a:t>
            </a:r>
          </a:p>
        </p:txBody>
      </p:sp>
      <p:sp>
        <p:nvSpPr>
          <p:cNvPr id="31" name="Text Box 27"/>
          <p:cNvSpPr txBox="1">
            <a:spLocks noChangeArrowheads="1"/>
          </p:cNvSpPr>
          <p:nvPr/>
        </p:nvSpPr>
        <p:spPr bwMode="auto">
          <a:xfrm>
            <a:off x="34352192" y="19601304"/>
            <a:ext cx="8524315" cy="1323439"/>
          </a:xfrm>
          <a:prstGeom prst="rect">
            <a:avLst/>
          </a:prstGeom>
          <a:noFill/>
          <a:ln w="9525">
            <a:noFill/>
            <a:miter lim="800000"/>
            <a:headEnd/>
            <a:tailEnd/>
          </a:ln>
          <a:effectLst/>
        </p:spPr>
        <p:txBody>
          <a:bodyPr wrap="square">
            <a:spAutoFit/>
          </a:bodyPr>
          <a:lstStyle/>
          <a:p>
            <a:pPr defTabSz="4389438">
              <a:spcBef>
                <a:spcPct val="50000"/>
              </a:spcBef>
            </a:pPr>
            <a:r>
              <a:rPr lang="en-US" sz="8000" b="1" dirty="0"/>
              <a:t>Suggestion</a:t>
            </a:r>
          </a:p>
        </p:txBody>
      </p:sp>
      <p:pic>
        <p:nvPicPr>
          <p:cNvPr id="3" name="Picture 2" descr="A group of people standing on a beach&#10;&#10;Description automatically generated">
            <a:extLst>
              <a:ext uri="{FF2B5EF4-FFF2-40B4-BE49-F238E27FC236}">
                <a16:creationId xmlns:a16="http://schemas.microsoft.com/office/drawing/2014/main" id="{2DA9644E-EB25-8A4D-A07D-AE03E0B59B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569326" y="430946"/>
            <a:ext cx="5394723" cy="5365951"/>
          </a:xfrm>
          <a:prstGeom prst="rect">
            <a:avLst/>
          </a:prstGeom>
        </p:spPr>
      </p:pic>
      <p:sp>
        <p:nvSpPr>
          <p:cNvPr id="5" name="矩形: 圓角 4">
            <a:extLst>
              <a:ext uri="{FF2B5EF4-FFF2-40B4-BE49-F238E27FC236}">
                <a16:creationId xmlns:a16="http://schemas.microsoft.com/office/drawing/2014/main" id="{1EE774E6-5BD5-4DBE-9067-8A42FFA1AEEE}"/>
              </a:ext>
            </a:extLst>
          </p:cNvPr>
          <p:cNvSpPr/>
          <p:nvPr/>
        </p:nvSpPr>
        <p:spPr bwMode="auto">
          <a:xfrm>
            <a:off x="33699450" y="7660113"/>
            <a:ext cx="9829800" cy="11856037"/>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389438" rtl="0" eaLnBrk="1" fontAlgn="base" latinLnBrk="0" hangingPunct="1">
              <a:lnSpc>
                <a:spcPct val="100000"/>
              </a:lnSpc>
              <a:spcBef>
                <a:spcPct val="0"/>
              </a:spcBef>
              <a:spcAft>
                <a:spcPct val="0"/>
              </a:spcAft>
              <a:buClrTx/>
              <a:buSzTx/>
              <a:buFontTx/>
              <a:buNone/>
              <a:tabLst/>
            </a:pPr>
            <a:endParaRPr kumimoji="0" lang="zh-CN" altLang="en-US" sz="8600" b="0" i="0" u="none" strike="noStrike" cap="none" normalizeH="0" baseline="0" dirty="0">
              <a:ln>
                <a:noFill/>
              </a:ln>
              <a:solidFill>
                <a:schemeClr val="tx1"/>
              </a:solidFill>
              <a:effectLst/>
              <a:latin typeface="Arial" charset="0"/>
            </a:endParaRPr>
          </a:p>
        </p:txBody>
      </p:sp>
      <p:sp>
        <p:nvSpPr>
          <p:cNvPr id="10" name="文字方塊 9">
            <a:extLst>
              <a:ext uri="{FF2B5EF4-FFF2-40B4-BE49-F238E27FC236}">
                <a16:creationId xmlns:a16="http://schemas.microsoft.com/office/drawing/2014/main" id="{E0CDAECE-08D7-49A8-8C8A-7A434B825CE8}"/>
              </a:ext>
            </a:extLst>
          </p:cNvPr>
          <p:cNvSpPr txBox="1"/>
          <p:nvPr/>
        </p:nvSpPr>
        <p:spPr>
          <a:xfrm>
            <a:off x="33946402" y="8236184"/>
            <a:ext cx="9018220" cy="10895290"/>
          </a:xfrm>
          <a:prstGeom prst="rect">
            <a:avLst/>
          </a:prstGeom>
          <a:noFill/>
        </p:spPr>
        <p:txBody>
          <a:bodyPr wrap="square" rtlCol="0">
            <a:spAutoFit/>
          </a:bodyPr>
          <a:lstStyle/>
          <a:p>
            <a:r>
              <a:rPr lang="en-US" altLang="zh-CN" sz="5400" dirty="0"/>
              <a:t>Through the </a:t>
            </a:r>
            <a:r>
              <a:rPr lang="en-US" altLang="zh-CN" sz="5400" dirty="0" err="1"/>
              <a:t>Kamakuma</a:t>
            </a:r>
            <a:r>
              <a:rPr lang="en-US" altLang="zh-CN" sz="5400" dirty="0"/>
              <a:t> Field trip and the interview we conducted, we found that majority of people notices the problems and willing to act toward them but generally do not have enough awareness and knowledge toward the concerning issues. This could lead to a no end result that nothing could be really done doe the ocean animals.</a:t>
            </a:r>
            <a:endParaRPr lang="zh-CN" altLang="en-US" sz="5400" dirty="0"/>
          </a:p>
        </p:txBody>
      </p:sp>
      <p:sp>
        <p:nvSpPr>
          <p:cNvPr id="11" name="矩形: 圓角 10">
            <a:extLst>
              <a:ext uri="{FF2B5EF4-FFF2-40B4-BE49-F238E27FC236}">
                <a16:creationId xmlns:a16="http://schemas.microsoft.com/office/drawing/2014/main" id="{70E5117E-A34D-47E5-AE9F-596712F46B11}"/>
              </a:ext>
            </a:extLst>
          </p:cNvPr>
          <p:cNvSpPr/>
          <p:nvPr/>
        </p:nvSpPr>
        <p:spPr bwMode="auto">
          <a:xfrm>
            <a:off x="33699450" y="20761855"/>
            <a:ext cx="9911461" cy="11641458"/>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389438" rtl="0" eaLnBrk="1" fontAlgn="base" latinLnBrk="0" hangingPunct="1">
              <a:lnSpc>
                <a:spcPct val="100000"/>
              </a:lnSpc>
              <a:spcBef>
                <a:spcPct val="0"/>
              </a:spcBef>
              <a:spcAft>
                <a:spcPct val="0"/>
              </a:spcAft>
              <a:buClrTx/>
              <a:buSzTx/>
              <a:buFontTx/>
              <a:buNone/>
              <a:tabLst/>
            </a:pPr>
            <a:endParaRPr kumimoji="0" lang="zh-CN" altLang="en-US" sz="8600" b="0" i="0" u="none" strike="noStrike" cap="none" normalizeH="0" baseline="0">
              <a:ln>
                <a:noFill/>
              </a:ln>
              <a:solidFill>
                <a:schemeClr val="tx1"/>
              </a:solidFill>
              <a:effectLst/>
              <a:latin typeface="Arial" charset="0"/>
            </a:endParaRPr>
          </a:p>
        </p:txBody>
      </p:sp>
      <p:sp>
        <p:nvSpPr>
          <p:cNvPr id="12" name="文字方塊 11">
            <a:extLst>
              <a:ext uri="{FF2B5EF4-FFF2-40B4-BE49-F238E27FC236}">
                <a16:creationId xmlns:a16="http://schemas.microsoft.com/office/drawing/2014/main" id="{C1C9AE98-3DF2-44B0-9C82-4DA4808DF235}"/>
              </a:ext>
            </a:extLst>
          </p:cNvPr>
          <p:cNvSpPr txBox="1"/>
          <p:nvPr/>
        </p:nvSpPr>
        <p:spPr>
          <a:xfrm>
            <a:off x="33946402" y="21009897"/>
            <a:ext cx="9585326" cy="11726287"/>
          </a:xfrm>
          <a:prstGeom prst="rect">
            <a:avLst/>
          </a:prstGeom>
          <a:noFill/>
        </p:spPr>
        <p:txBody>
          <a:bodyPr wrap="square" rtlCol="0">
            <a:spAutoFit/>
          </a:bodyPr>
          <a:lstStyle/>
          <a:p>
            <a:r>
              <a:rPr lang="en-US" altLang="zh-CN" sz="5400" dirty="0"/>
              <a:t>In order to solve the problem, we suggest that the local government could make and strength more policies regarding to plastics used. And by providing citizen chances for participating through volunteer activities and education for the future generation and of course every individuals, people can gradually gain knowledge and awareness with more efficient actions followed.</a:t>
            </a:r>
            <a:endParaRPr lang="zh-CN" alt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3216235"/>
      </p:ext>
    </p:extLst>
  </p:cSld>
  <p:clrMapOvr>
    <a:masterClrMapping/>
  </p:clrMapOvr>
</p:sld>
</file>

<file path=ppt/theme/theme1.xml><?xml version="1.0" encoding="utf-8"?>
<a:theme xmlns:a="http://schemas.openxmlformats.org/drawingml/2006/main" name="Default Design">
  <a:themeElements>
    <a:clrScheme name="Custom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1185</TotalTime>
  <Words>379</Words>
  <Application>Microsoft Office PowerPoint</Application>
  <PresentationFormat>自訂</PresentationFormat>
  <Paragraphs>56</Paragraphs>
  <Slides>2</Slides>
  <Notes>1</Notes>
  <HiddenSlides>0</HiddenSlides>
  <MMClips>0</MMClips>
  <ScaleCrop>false</ScaleCrop>
  <HeadingPairs>
    <vt:vector size="6" baseType="variant">
      <vt:variant>
        <vt:lpstr>使用字型</vt:lpstr>
      </vt:variant>
      <vt:variant>
        <vt:i4>2</vt:i4>
      </vt:variant>
      <vt:variant>
        <vt:lpstr>佈景主題</vt:lpstr>
      </vt:variant>
      <vt:variant>
        <vt:i4>1</vt:i4>
      </vt:variant>
      <vt:variant>
        <vt:lpstr>投影片標題</vt:lpstr>
      </vt:variant>
      <vt:variant>
        <vt:i4>2</vt:i4>
      </vt:variant>
    </vt:vector>
  </HeadingPairs>
  <TitlesOfParts>
    <vt:vector size="5" baseType="lpstr">
      <vt:lpstr>Arial</vt:lpstr>
      <vt:lpstr>Times New Roman</vt:lpstr>
      <vt:lpstr>Default Design</vt:lpstr>
      <vt:lpstr>PowerPoint 簡報</vt:lpstr>
      <vt:lpstr>PowerPoint 簡報</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Tri-Fold Template</dc:title>
  <dc:creator>Ethan Shulda;www.postersession.com</dc:creator>
  <cp:keywords>www.postersession.com</cp:keywords>
  <dc:description>©MegaPrint Inc. 2009-2015</dc:description>
  <cp:lastModifiedBy>子茵 高</cp:lastModifiedBy>
  <cp:revision>61</cp:revision>
  <cp:lastPrinted>2015-03-31T18:23:14Z</cp:lastPrinted>
  <dcterms:created xsi:type="dcterms:W3CDTF">2008-12-04T00:20:37Z</dcterms:created>
  <dcterms:modified xsi:type="dcterms:W3CDTF">2019-06-07T12:20:20Z</dcterms:modified>
  <cp:category>Research Poster</cp:category>
</cp:coreProperties>
</file>